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68" r:id="rId1"/>
    <p:sldMasterId id="2147483780" r:id="rId2"/>
  </p:sldMasterIdLst>
  <p:notesMasterIdLst>
    <p:notesMasterId r:id="rId12"/>
  </p:notesMasterIdLst>
  <p:sldIdLst>
    <p:sldId id="335" r:id="rId3"/>
    <p:sldId id="336" r:id="rId4"/>
    <p:sldId id="337" r:id="rId5"/>
    <p:sldId id="338" r:id="rId6"/>
    <p:sldId id="334" r:id="rId7"/>
    <p:sldId id="326" r:id="rId8"/>
    <p:sldId id="327" r:id="rId9"/>
    <p:sldId id="333" r:id="rId10"/>
    <p:sldId id="33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6091"/>
    <a:srgbClr val="2A65A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54" autoAdjust="0"/>
  </p:normalViewPr>
  <p:slideViewPr>
    <p:cSldViewPr>
      <p:cViewPr varScale="1">
        <p:scale>
          <a:sx n="71" d="100"/>
          <a:sy n="71" d="100"/>
        </p:scale>
        <p:origin x="-13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FE654E-9C14-634F-A535-AE768B16B528}" type="doc">
      <dgm:prSet loTypeId="urn:microsoft.com/office/officeart/2005/8/layout/lProcess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A5BB7F-DDDA-7F40-AC1D-84B17156B0D7}">
      <dgm:prSet phldrT="[Текст]" custT="1"/>
      <dgm:spPr/>
      <dgm:t>
        <a:bodyPr/>
        <a:lstStyle/>
        <a:p>
          <a:r>
            <a:rPr lang="ru-RU" sz="1600" dirty="0" smtClean="0"/>
            <a:t>Организация учебного процесса</a:t>
          </a:r>
          <a:endParaRPr lang="ru-RU" sz="1600" dirty="0"/>
        </a:p>
      </dgm:t>
    </dgm:pt>
    <dgm:pt modelId="{07FB6221-E0F7-F74D-843A-FBE6F9E40B07}" type="parTrans" cxnId="{D5EC6A3D-7085-F340-88E8-9EF8042BF2F0}">
      <dgm:prSet/>
      <dgm:spPr/>
      <dgm:t>
        <a:bodyPr/>
        <a:lstStyle/>
        <a:p>
          <a:endParaRPr lang="ru-RU"/>
        </a:p>
      </dgm:t>
    </dgm:pt>
    <dgm:pt modelId="{0DEA4C3C-B0EC-9641-B059-7395D9AF8A60}" type="sibTrans" cxnId="{D5EC6A3D-7085-F340-88E8-9EF8042BF2F0}">
      <dgm:prSet/>
      <dgm:spPr/>
      <dgm:t>
        <a:bodyPr/>
        <a:lstStyle/>
        <a:p>
          <a:endParaRPr lang="ru-RU"/>
        </a:p>
      </dgm:t>
    </dgm:pt>
    <dgm:pt modelId="{8298EC66-612F-184E-9C81-8A488BA28E13}">
      <dgm:prSet phldrT="[Текст]" custT="1"/>
      <dgm:spPr/>
      <dgm:t>
        <a:bodyPr/>
        <a:lstStyle/>
        <a:p>
          <a:r>
            <a:rPr lang="ru-RU" sz="1800" dirty="0" smtClean="0"/>
            <a:t>Индивидуальные учебные планы</a:t>
          </a:r>
          <a:endParaRPr lang="ru-RU" sz="1800" dirty="0"/>
        </a:p>
      </dgm:t>
    </dgm:pt>
    <dgm:pt modelId="{1DD5C80A-11CF-8041-9FC8-C6C0D66F229A}" type="parTrans" cxnId="{BFADC32D-856F-BA42-A21B-ED58F5B81E79}">
      <dgm:prSet/>
      <dgm:spPr/>
      <dgm:t>
        <a:bodyPr/>
        <a:lstStyle/>
        <a:p>
          <a:endParaRPr lang="ru-RU"/>
        </a:p>
      </dgm:t>
    </dgm:pt>
    <dgm:pt modelId="{91594A51-D496-4F41-9EA0-E3A5AC436F51}" type="sibTrans" cxnId="{BFADC32D-856F-BA42-A21B-ED58F5B81E79}">
      <dgm:prSet/>
      <dgm:spPr/>
      <dgm:t>
        <a:bodyPr/>
        <a:lstStyle/>
        <a:p>
          <a:endParaRPr lang="ru-RU"/>
        </a:p>
      </dgm:t>
    </dgm:pt>
    <dgm:pt modelId="{F8E0D9A2-6DA0-8548-9629-59F0F9F45FE5}">
      <dgm:prSet phldrT="[Текст]" custT="1"/>
      <dgm:spPr/>
      <dgm:t>
        <a:bodyPr/>
        <a:lstStyle/>
        <a:p>
          <a:r>
            <a:rPr lang="ru-RU" sz="1800" dirty="0" smtClean="0"/>
            <a:t>«проектный» день</a:t>
          </a:r>
          <a:endParaRPr lang="ru-RU" sz="1800" dirty="0"/>
        </a:p>
      </dgm:t>
    </dgm:pt>
    <dgm:pt modelId="{85193DA7-ADCF-FB44-9124-EE10D7F89C94}" type="parTrans" cxnId="{B46C95F5-5E09-6B4C-A068-7AA10AEA2919}">
      <dgm:prSet/>
      <dgm:spPr/>
      <dgm:t>
        <a:bodyPr/>
        <a:lstStyle/>
        <a:p>
          <a:endParaRPr lang="ru-RU"/>
        </a:p>
      </dgm:t>
    </dgm:pt>
    <dgm:pt modelId="{2535E802-CB08-D44D-9775-E87ED9F1C0C3}" type="sibTrans" cxnId="{B46C95F5-5E09-6B4C-A068-7AA10AEA2919}">
      <dgm:prSet/>
      <dgm:spPr/>
      <dgm:t>
        <a:bodyPr/>
        <a:lstStyle/>
        <a:p>
          <a:endParaRPr lang="ru-RU"/>
        </a:p>
      </dgm:t>
    </dgm:pt>
    <dgm:pt modelId="{A62AE9D2-71B0-4943-8A05-BC6D44B63D31}">
      <dgm:prSet phldrT="[Текст]" custT="1"/>
      <dgm:spPr/>
      <dgm:t>
        <a:bodyPr/>
        <a:lstStyle/>
        <a:p>
          <a:r>
            <a:rPr lang="ru-RU" sz="1800" dirty="0" smtClean="0"/>
            <a:t>Организация образовательного пространства</a:t>
          </a:r>
          <a:endParaRPr lang="ru-RU" sz="1800" dirty="0"/>
        </a:p>
      </dgm:t>
    </dgm:pt>
    <dgm:pt modelId="{745BEF5B-B706-7B4A-A1C2-F0092C0E2B5B}" type="parTrans" cxnId="{547C3FF7-E24B-034A-B9EC-70EB20B33DA0}">
      <dgm:prSet/>
      <dgm:spPr/>
      <dgm:t>
        <a:bodyPr/>
        <a:lstStyle/>
        <a:p>
          <a:endParaRPr lang="ru-RU"/>
        </a:p>
      </dgm:t>
    </dgm:pt>
    <dgm:pt modelId="{35115A4E-FA21-8345-B8E7-E66FEBF646F3}" type="sibTrans" cxnId="{547C3FF7-E24B-034A-B9EC-70EB20B33DA0}">
      <dgm:prSet/>
      <dgm:spPr/>
      <dgm:t>
        <a:bodyPr/>
        <a:lstStyle/>
        <a:p>
          <a:endParaRPr lang="ru-RU"/>
        </a:p>
      </dgm:t>
    </dgm:pt>
    <dgm:pt modelId="{882C72DD-D2E0-6F4F-9324-46E121F506CB}">
      <dgm:prSet phldrT="[Текст]" custT="1"/>
      <dgm:spPr/>
      <dgm:t>
        <a:bodyPr/>
        <a:lstStyle/>
        <a:p>
          <a:r>
            <a:rPr lang="ru-RU" sz="1800" dirty="0" smtClean="0"/>
            <a:t>Использование информационной образовательной среды НИУ ВШЭ</a:t>
          </a:r>
          <a:endParaRPr lang="ru-RU" sz="1800" dirty="0"/>
        </a:p>
      </dgm:t>
    </dgm:pt>
    <dgm:pt modelId="{7118C837-5C03-574E-974C-AC885FEC2B58}" type="parTrans" cxnId="{78AC7AC3-B396-8C44-97FD-319CD1436586}">
      <dgm:prSet/>
      <dgm:spPr/>
      <dgm:t>
        <a:bodyPr/>
        <a:lstStyle/>
        <a:p>
          <a:endParaRPr lang="ru-RU"/>
        </a:p>
      </dgm:t>
    </dgm:pt>
    <dgm:pt modelId="{B6ED79CE-C2E9-FA49-82FB-65328E7FD569}" type="sibTrans" cxnId="{78AC7AC3-B396-8C44-97FD-319CD1436586}">
      <dgm:prSet/>
      <dgm:spPr/>
      <dgm:t>
        <a:bodyPr/>
        <a:lstStyle/>
        <a:p>
          <a:endParaRPr lang="ru-RU"/>
        </a:p>
      </dgm:t>
    </dgm:pt>
    <dgm:pt modelId="{77F70315-5FA9-9C45-8618-B1C883050977}">
      <dgm:prSet phldrT="[Текст]" custT="1"/>
      <dgm:spPr/>
      <dgm:t>
        <a:bodyPr/>
        <a:lstStyle/>
        <a:p>
          <a:r>
            <a:rPr lang="ru-RU" sz="1800" dirty="0" smtClean="0"/>
            <a:t>Дискуссионные площадки</a:t>
          </a:r>
          <a:endParaRPr lang="ru-RU" sz="1800" dirty="0"/>
        </a:p>
      </dgm:t>
    </dgm:pt>
    <dgm:pt modelId="{5EBE3697-FB8D-804B-ACFB-1DEF2E392032}" type="parTrans" cxnId="{68FC8318-EC86-8345-AE07-6A2B16AE474C}">
      <dgm:prSet/>
      <dgm:spPr/>
      <dgm:t>
        <a:bodyPr/>
        <a:lstStyle/>
        <a:p>
          <a:endParaRPr lang="ru-RU"/>
        </a:p>
      </dgm:t>
    </dgm:pt>
    <dgm:pt modelId="{C5B29EA6-ED56-6049-A8B3-7D7A5EF2A218}" type="sibTrans" cxnId="{68FC8318-EC86-8345-AE07-6A2B16AE474C}">
      <dgm:prSet/>
      <dgm:spPr/>
      <dgm:t>
        <a:bodyPr/>
        <a:lstStyle/>
        <a:p>
          <a:endParaRPr lang="ru-RU"/>
        </a:p>
      </dgm:t>
    </dgm:pt>
    <dgm:pt modelId="{29178B69-7D8F-804B-8420-7237BE8CB8FE}">
      <dgm:prSet phldrT="[Текст]" custT="1"/>
      <dgm:spPr/>
      <dgm:t>
        <a:bodyPr/>
        <a:lstStyle/>
        <a:p>
          <a:r>
            <a:rPr lang="ru-RU" sz="1600" dirty="0" smtClean="0"/>
            <a:t>Организация </a:t>
          </a:r>
          <a:r>
            <a:rPr lang="ru-RU" sz="1600" dirty="0" err="1" smtClean="0"/>
            <a:t>профориентационной</a:t>
          </a:r>
          <a:r>
            <a:rPr lang="ru-RU" sz="1600" dirty="0" smtClean="0"/>
            <a:t> деятельности</a:t>
          </a:r>
          <a:endParaRPr lang="ru-RU" sz="1600" dirty="0"/>
        </a:p>
      </dgm:t>
    </dgm:pt>
    <dgm:pt modelId="{ADBAC548-B863-8545-A48C-2AE800965F37}" type="parTrans" cxnId="{8D755D7A-2B36-284C-868B-511A438F88BA}">
      <dgm:prSet/>
      <dgm:spPr/>
      <dgm:t>
        <a:bodyPr/>
        <a:lstStyle/>
        <a:p>
          <a:endParaRPr lang="ru-RU"/>
        </a:p>
      </dgm:t>
    </dgm:pt>
    <dgm:pt modelId="{7CC40BE8-85AE-354D-9300-F94C5C0A507D}" type="sibTrans" cxnId="{8D755D7A-2B36-284C-868B-511A438F88BA}">
      <dgm:prSet/>
      <dgm:spPr/>
      <dgm:t>
        <a:bodyPr/>
        <a:lstStyle/>
        <a:p>
          <a:endParaRPr lang="ru-RU"/>
        </a:p>
      </dgm:t>
    </dgm:pt>
    <dgm:pt modelId="{A2F43FFC-C8B9-6B46-935C-B4F91C481081}">
      <dgm:prSet phldrT="[Текст]" custT="1"/>
      <dgm:spPr/>
      <dgm:t>
        <a:bodyPr/>
        <a:lstStyle/>
        <a:p>
          <a:r>
            <a:rPr lang="ru-RU" sz="1800" dirty="0" smtClean="0"/>
            <a:t>Авторские курсы ППС вуза</a:t>
          </a:r>
          <a:endParaRPr lang="ru-RU" sz="1800" dirty="0"/>
        </a:p>
      </dgm:t>
    </dgm:pt>
    <dgm:pt modelId="{C2119BF0-4568-2840-A698-B1920D4709A7}" type="parTrans" cxnId="{0109927E-44C0-6E49-A597-D2E77B8D50E8}">
      <dgm:prSet/>
      <dgm:spPr/>
      <dgm:t>
        <a:bodyPr/>
        <a:lstStyle/>
        <a:p>
          <a:endParaRPr lang="ru-RU"/>
        </a:p>
      </dgm:t>
    </dgm:pt>
    <dgm:pt modelId="{BF72A2FA-A30E-424E-90A8-874F162CC105}" type="sibTrans" cxnId="{0109927E-44C0-6E49-A597-D2E77B8D50E8}">
      <dgm:prSet/>
      <dgm:spPr/>
      <dgm:t>
        <a:bodyPr/>
        <a:lstStyle/>
        <a:p>
          <a:endParaRPr lang="ru-RU"/>
        </a:p>
      </dgm:t>
    </dgm:pt>
    <dgm:pt modelId="{61F9F9EA-9E78-9740-AFA6-45B8D89068F2}">
      <dgm:prSet phldrT="[Текст]" custT="1"/>
      <dgm:spPr/>
      <dgm:t>
        <a:bodyPr/>
        <a:lstStyle/>
        <a:p>
          <a:r>
            <a:rPr lang="ru-RU" sz="1800" dirty="0" smtClean="0"/>
            <a:t>Студенческое кураторство, партнерские экскурсии и лекции практиков и работодателей</a:t>
          </a:r>
          <a:endParaRPr lang="ru-RU" sz="1800" dirty="0"/>
        </a:p>
      </dgm:t>
    </dgm:pt>
    <dgm:pt modelId="{7D649B03-FA60-724A-B08F-76195EC1EECD}" type="parTrans" cxnId="{449E6403-2372-6844-8934-05DC95B21672}">
      <dgm:prSet/>
      <dgm:spPr/>
      <dgm:t>
        <a:bodyPr/>
        <a:lstStyle/>
        <a:p>
          <a:endParaRPr lang="ru-RU"/>
        </a:p>
      </dgm:t>
    </dgm:pt>
    <dgm:pt modelId="{ED20EF1A-798A-7F44-8637-D73ECC772A75}" type="sibTrans" cxnId="{449E6403-2372-6844-8934-05DC95B21672}">
      <dgm:prSet/>
      <dgm:spPr/>
      <dgm:t>
        <a:bodyPr/>
        <a:lstStyle/>
        <a:p>
          <a:endParaRPr lang="ru-RU"/>
        </a:p>
      </dgm:t>
    </dgm:pt>
    <dgm:pt modelId="{AA728D45-8519-C241-84EF-0FD739350C68}" type="pres">
      <dgm:prSet presAssocID="{07FE654E-9C14-634F-A535-AE768B16B52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19098EE-F639-4547-8DDF-3ED6456D0580}" type="pres">
      <dgm:prSet presAssocID="{EDA5BB7F-DDDA-7F40-AC1D-84B17156B0D7}" presName="horFlow" presStyleCnt="0"/>
      <dgm:spPr/>
    </dgm:pt>
    <dgm:pt modelId="{5C0F49F2-A41B-FE46-AD7B-28115C92684A}" type="pres">
      <dgm:prSet presAssocID="{EDA5BB7F-DDDA-7F40-AC1D-84B17156B0D7}" presName="bigChev" presStyleLbl="node1" presStyleIdx="0" presStyleCnt="3" custScaleX="107407" custScaleY="116949"/>
      <dgm:spPr/>
      <dgm:t>
        <a:bodyPr/>
        <a:lstStyle/>
        <a:p>
          <a:endParaRPr lang="ru-RU"/>
        </a:p>
      </dgm:t>
    </dgm:pt>
    <dgm:pt modelId="{393BE7BB-681F-4845-BAC2-1FD1C115DFDB}" type="pres">
      <dgm:prSet presAssocID="{1DD5C80A-11CF-8041-9FC8-C6C0D66F229A}" presName="parTrans" presStyleCnt="0"/>
      <dgm:spPr/>
    </dgm:pt>
    <dgm:pt modelId="{ECADBD58-4625-0448-8319-4BA19B7881F6}" type="pres">
      <dgm:prSet presAssocID="{8298EC66-612F-184E-9C81-8A488BA28E13}" presName="node" presStyleLbl="alignAccFollowNode1" presStyleIdx="0" presStyleCnt="6" custScaleX="131659" custScaleY="113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BDCC8-11D9-4345-AA98-FAE37F08A29D}" type="pres">
      <dgm:prSet presAssocID="{91594A51-D496-4F41-9EA0-E3A5AC436F51}" presName="sibTrans" presStyleCnt="0"/>
      <dgm:spPr/>
    </dgm:pt>
    <dgm:pt modelId="{F4E59F5B-BE46-0944-AA70-671ED71D2A81}" type="pres">
      <dgm:prSet presAssocID="{F8E0D9A2-6DA0-8548-9629-59F0F9F45FE5}" presName="node" presStyleLbl="alignAccFollowNode1" presStyleIdx="1" presStyleCnt="6" custScaleX="101155" custLinFactNeighborX="-10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315B3A-A122-E647-B2A0-DD841209CDA7}" type="pres">
      <dgm:prSet presAssocID="{EDA5BB7F-DDDA-7F40-AC1D-84B17156B0D7}" presName="vSp" presStyleCnt="0"/>
      <dgm:spPr/>
    </dgm:pt>
    <dgm:pt modelId="{CE9A084B-A77D-AE4C-8B23-AE8AE730C187}" type="pres">
      <dgm:prSet presAssocID="{A62AE9D2-71B0-4943-8A05-BC6D44B63D31}" presName="horFlow" presStyleCnt="0"/>
      <dgm:spPr/>
    </dgm:pt>
    <dgm:pt modelId="{5FE4C30A-4606-3A49-BB44-1BA7F217B7AA}" type="pres">
      <dgm:prSet presAssocID="{A62AE9D2-71B0-4943-8A05-BC6D44B63D31}" presName="bigChev" presStyleLbl="node1" presStyleIdx="1" presStyleCnt="3" custScaleX="112254"/>
      <dgm:spPr/>
      <dgm:t>
        <a:bodyPr/>
        <a:lstStyle/>
        <a:p>
          <a:endParaRPr lang="ru-RU"/>
        </a:p>
      </dgm:t>
    </dgm:pt>
    <dgm:pt modelId="{54B66B05-CB07-B344-8D14-0B7CD8D4CE9B}" type="pres">
      <dgm:prSet presAssocID="{7118C837-5C03-574E-974C-AC885FEC2B58}" presName="parTrans" presStyleCnt="0"/>
      <dgm:spPr/>
    </dgm:pt>
    <dgm:pt modelId="{7612A8FC-1534-C040-B29D-835E97744F28}" type="pres">
      <dgm:prSet presAssocID="{882C72DD-D2E0-6F4F-9324-46E121F506CB}" presName="node" presStyleLbl="alignAccFollowNode1" presStyleIdx="2" presStyleCnt="6" custScaleX="118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D733E-A3B0-D84D-84EF-62F68900BD47}" type="pres">
      <dgm:prSet presAssocID="{B6ED79CE-C2E9-FA49-82FB-65328E7FD569}" presName="sibTrans" presStyleCnt="0"/>
      <dgm:spPr/>
    </dgm:pt>
    <dgm:pt modelId="{A05C2639-2051-B648-8343-029437234BBA}" type="pres">
      <dgm:prSet presAssocID="{77F70315-5FA9-9C45-8618-B1C883050977}" presName="node" presStyleLbl="alignAccFollowNode1" presStyleIdx="3" presStyleCnt="6" custScaleX="146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44EA9-F9F8-674F-8D53-8A5B890CED6D}" type="pres">
      <dgm:prSet presAssocID="{A62AE9D2-71B0-4943-8A05-BC6D44B63D31}" presName="vSp" presStyleCnt="0"/>
      <dgm:spPr/>
    </dgm:pt>
    <dgm:pt modelId="{6234DB1F-EB16-904A-AECB-3E874577665B}" type="pres">
      <dgm:prSet presAssocID="{29178B69-7D8F-804B-8420-7237BE8CB8FE}" presName="horFlow" presStyleCnt="0"/>
      <dgm:spPr/>
    </dgm:pt>
    <dgm:pt modelId="{860E3575-9C98-7941-A30B-EF98B7C4108E}" type="pres">
      <dgm:prSet presAssocID="{29178B69-7D8F-804B-8420-7237BE8CB8FE}" presName="bigChev" presStyleLbl="node1" presStyleIdx="2" presStyleCnt="3" custScaleX="114007" custScaleY="102694"/>
      <dgm:spPr/>
      <dgm:t>
        <a:bodyPr/>
        <a:lstStyle/>
        <a:p>
          <a:endParaRPr lang="ru-RU"/>
        </a:p>
      </dgm:t>
    </dgm:pt>
    <dgm:pt modelId="{1CCB4B64-3BA2-DA49-A44F-AAA852C1C76F}" type="pres">
      <dgm:prSet presAssocID="{C2119BF0-4568-2840-A698-B1920D4709A7}" presName="parTrans" presStyleCnt="0"/>
      <dgm:spPr/>
    </dgm:pt>
    <dgm:pt modelId="{33E10134-6AA7-F740-B967-7581A5F81C14}" type="pres">
      <dgm:prSet presAssocID="{A2F43FFC-C8B9-6B46-935C-B4F91C481081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58B8C-FFEF-9C4C-9BDA-E2FB4CBA8C5B}" type="pres">
      <dgm:prSet presAssocID="{BF72A2FA-A30E-424E-90A8-874F162CC105}" presName="sibTrans" presStyleCnt="0"/>
      <dgm:spPr/>
    </dgm:pt>
    <dgm:pt modelId="{DEFFF480-0128-EF4E-858F-961344680290}" type="pres">
      <dgm:prSet presAssocID="{61F9F9EA-9E78-9740-AFA6-45B8D89068F2}" presName="node" presStyleLbl="alignAccFollowNode1" presStyleIdx="5" presStyleCnt="6" custScaleX="187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09927E-44C0-6E49-A597-D2E77B8D50E8}" srcId="{29178B69-7D8F-804B-8420-7237BE8CB8FE}" destId="{A2F43FFC-C8B9-6B46-935C-B4F91C481081}" srcOrd="0" destOrd="0" parTransId="{C2119BF0-4568-2840-A698-B1920D4709A7}" sibTransId="{BF72A2FA-A30E-424E-90A8-874F162CC105}"/>
    <dgm:cxn modelId="{8D755D7A-2B36-284C-868B-511A438F88BA}" srcId="{07FE654E-9C14-634F-A535-AE768B16B528}" destId="{29178B69-7D8F-804B-8420-7237BE8CB8FE}" srcOrd="2" destOrd="0" parTransId="{ADBAC548-B863-8545-A48C-2AE800965F37}" sibTransId="{7CC40BE8-85AE-354D-9300-F94C5C0A507D}"/>
    <dgm:cxn modelId="{D5EC6A3D-7085-F340-88E8-9EF8042BF2F0}" srcId="{07FE654E-9C14-634F-A535-AE768B16B528}" destId="{EDA5BB7F-DDDA-7F40-AC1D-84B17156B0D7}" srcOrd="0" destOrd="0" parTransId="{07FB6221-E0F7-F74D-843A-FBE6F9E40B07}" sibTransId="{0DEA4C3C-B0EC-9641-B059-7395D9AF8A60}"/>
    <dgm:cxn modelId="{0CB38E32-F495-4381-B689-66D7F487B442}" type="presOf" srcId="{A62AE9D2-71B0-4943-8A05-BC6D44B63D31}" destId="{5FE4C30A-4606-3A49-BB44-1BA7F217B7AA}" srcOrd="0" destOrd="0" presId="urn:microsoft.com/office/officeart/2005/8/layout/lProcess3"/>
    <dgm:cxn modelId="{BFADC32D-856F-BA42-A21B-ED58F5B81E79}" srcId="{EDA5BB7F-DDDA-7F40-AC1D-84B17156B0D7}" destId="{8298EC66-612F-184E-9C81-8A488BA28E13}" srcOrd="0" destOrd="0" parTransId="{1DD5C80A-11CF-8041-9FC8-C6C0D66F229A}" sibTransId="{91594A51-D496-4F41-9EA0-E3A5AC436F51}"/>
    <dgm:cxn modelId="{2FF902A5-58CC-4B43-BAD3-9B4E98BF03FF}" type="presOf" srcId="{29178B69-7D8F-804B-8420-7237BE8CB8FE}" destId="{860E3575-9C98-7941-A30B-EF98B7C4108E}" srcOrd="0" destOrd="0" presId="urn:microsoft.com/office/officeart/2005/8/layout/lProcess3"/>
    <dgm:cxn modelId="{5076F0C2-2343-418D-820E-E3BB76358BE8}" type="presOf" srcId="{77F70315-5FA9-9C45-8618-B1C883050977}" destId="{A05C2639-2051-B648-8343-029437234BBA}" srcOrd="0" destOrd="0" presId="urn:microsoft.com/office/officeart/2005/8/layout/lProcess3"/>
    <dgm:cxn modelId="{C95610D5-1374-49E8-9127-23749DC2F121}" type="presOf" srcId="{A2F43FFC-C8B9-6B46-935C-B4F91C481081}" destId="{33E10134-6AA7-F740-B967-7581A5F81C14}" srcOrd="0" destOrd="0" presId="urn:microsoft.com/office/officeart/2005/8/layout/lProcess3"/>
    <dgm:cxn modelId="{449E6403-2372-6844-8934-05DC95B21672}" srcId="{29178B69-7D8F-804B-8420-7237BE8CB8FE}" destId="{61F9F9EA-9E78-9740-AFA6-45B8D89068F2}" srcOrd="1" destOrd="0" parTransId="{7D649B03-FA60-724A-B08F-76195EC1EECD}" sibTransId="{ED20EF1A-798A-7F44-8637-D73ECC772A75}"/>
    <dgm:cxn modelId="{8B11B353-72F9-47E9-B163-61BCF9D04AF5}" type="presOf" srcId="{F8E0D9A2-6DA0-8548-9629-59F0F9F45FE5}" destId="{F4E59F5B-BE46-0944-AA70-671ED71D2A81}" srcOrd="0" destOrd="0" presId="urn:microsoft.com/office/officeart/2005/8/layout/lProcess3"/>
    <dgm:cxn modelId="{EC715C35-55FC-4E99-8C8D-075C42AB2555}" type="presOf" srcId="{61F9F9EA-9E78-9740-AFA6-45B8D89068F2}" destId="{DEFFF480-0128-EF4E-858F-961344680290}" srcOrd="0" destOrd="0" presId="urn:microsoft.com/office/officeart/2005/8/layout/lProcess3"/>
    <dgm:cxn modelId="{E518EA15-C2E6-47BB-AC3E-7AEFDAD51DB5}" type="presOf" srcId="{EDA5BB7F-DDDA-7F40-AC1D-84B17156B0D7}" destId="{5C0F49F2-A41B-FE46-AD7B-28115C92684A}" srcOrd="0" destOrd="0" presId="urn:microsoft.com/office/officeart/2005/8/layout/lProcess3"/>
    <dgm:cxn modelId="{547C3FF7-E24B-034A-B9EC-70EB20B33DA0}" srcId="{07FE654E-9C14-634F-A535-AE768B16B528}" destId="{A62AE9D2-71B0-4943-8A05-BC6D44B63D31}" srcOrd="1" destOrd="0" parTransId="{745BEF5B-B706-7B4A-A1C2-F0092C0E2B5B}" sibTransId="{35115A4E-FA21-8345-B8E7-E66FEBF646F3}"/>
    <dgm:cxn modelId="{8496D1D9-544C-467E-9B27-BF5EBCB13CF8}" type="presOf" srcId="{882C72DD-D2E0-6F4F-9324-46E121F506CB}" destId="{7612A8FC-1534-C040-B29D-835E97744F28}" srcOrd="0" destOrd="0" presId="urn:microsoft.com/office/officeart/2005/8/layout/lProcess3"/>
    <dgm:cxn modelId="{68FC8318-EC86-8345-AE07-6A2B16AE474C}" srcId="{A62AE9D2-71B0-4943-8A05-BC6D44B63D31}" destId="{77F70315-5FA9-9C45-8618-B1C883050977}" srcOrd="1" destOrd="0" parTransId="{5EBE3697-FB8D-804B-ACFB-1DEF2E392032}" sibTransId="{C5B29EA6-ED56-6049-A8B3-7D7A5EF2A218}"/>
    <dgm:cxn modelId="{1FA9705C-4ED4-42B6-A14F-5427932820D9}" type="presOf" srcId="{07FE654E-9C14-634F-A535-AE768B16B528}" destId="{AA728D45-8519-C241-84EF-0FD739350C68}" srcOrd="0" destOrd="0" presId="urn:microsoft.com/office/officeart/2005/8/layout/lProcess3"/>
    <dgm:cxn modelId="{78AC7AC3-B396-8C44-97FD-319CD1436586}" srcId="{A62AE9D2-71B0-4943-8A05-BC6D44B63D31}" destId="{882C72DD-D2E0-6F4F-9324-46E121F506CB}" srcOrd="0" destOrd="0" parTransId="{7118C837-5C03-574E-974C-AC885FEC2B58}" sibTransId="{B6ED79CE-C2E9-FA49-82FB-65328E7FD569}"/>
    <dgm:cxn modelId="{CFA9A51F-386F-403C-AF77-7281E48BFBDA}" type="presOf" srcId="{8298EC66-612F-184E-9C81-8A488BA28E13}" destId="{ECADBD58-4625-0448-8319-4BA19B7881F6}" srcOrd="0" destOrd="0" presId="urn:microsoft.com/office/officeart/2005/8/layout/lProcess3"/>
    <dgm:cxn modelId="{B46C95F5-5E09-6B4C-A068-7AA10AEA2919}" srcId="{EDA5BB7F-DDDA-7F40-AC1D-84B17156B0D7}" destId="{F8E0D9A2-6DA0-8548-9629-59F0F9F45FE5}" srcOrd="1" destOrd="0" parTransId="{85193DA7-ADCF-FB44-9124-EE10D7F89C94}" sibTransId="{2535E802-CB08-D44D-9775-E87ED9F1C0C3}"/>
    <dgm:cxn modelId="{83272A7D-D4AB-47E3-B665-5C9BB3952056}" type="presParOf" srcId="{AA728D45-8519-C241-84EF-0FD739350C68}" destId="{619098EE-F639-4547-8DDF-3ED6456D0580}" srcOrd="0" destOrd="0" presId="urn:microsoft.com/office/officeart/2005/8/layout/lProcess3"/>
    <dgm:cxn modelId="{C69ED504-1233-4AB7-8696-A9C93213DB6F}" type="presParOf" srcId="{619098EE-F639-4547-8DDF-3ED6456D0580}" destId="{5C0F49F2-A41B-FE46-AD7B-28115C92684A}" srcOrd="0" destOrd="0" presId="urn:microsoft.com/office/officeart/2005/8/layout/lProcess3"/>
    <dgm:cxn modelId="{32188E50-D676-476D-9A63-7D80B16ED57D}" type="presParOf" srcId="{619098EE-F639-4547-8DDF-3ED6456D0580}" destId="{393BE7BB-681F-4845-BAC2-1FD1C115DFDB}" srcOrd="1" destOrd="0" presId="urn:microsoft.com/office/officeart/2005/8/layout/lProcess3"/>
    <dgm:cxn modelId="{C614B58A-99AF-4C7B-BF00-4CF8DF8DAE89}" type="presParOf" srcId="{619098EE-F639-4547-8DDF-3ED6456D0580}" destId="{ECADBD58-4625-0448-8319-4BA19B7881F6}" srcOrd="2" destOrd="0" presId="urn:microsoft.com/office/officeart/2005/8/layout/lProcess3"/>
    <dgm:cxn modelId="{710E1FA3-78EE-4D16-AC43-A42FE57FE7C9}" type="presParOf" srcId="{619098EE-F639-4547-8DDF-3ED6456D0580}" destId="{379BDCC8-11D9-4345-AA98-FAE37F08A29D}" srcOrd="3" destOrd="0" presId="urn:microsoft.com/office/officeart/2005/8/layout/lProcess3"/>
    <dgm:cxn modelId="{8BC27B6B-1151-40E7-B9D1-5BF6FC715C87}" type="presParOf" srcId="{619098EE-F639-4547-8DDF-3ED6456D0580}" destId="{F4E59F5B-BE46-0944-AA70-671ED71D2A81}" srcOrd="4" destOrd="0" presId="urn:microsoft.com/office/officeart/2005/8/layout/lProcess3"/>
    <dgm:cxn modelId="{3B40E2B4-DFC9-4744-A5F2-8D23B0F993D5}" type="presParOf" srcId="{AA728D45-8519-C241-84EF-0FD739350C68}" destId="{21315B3A-A122-E647-B2A0-DD841209CDA7}" srcOrd="1" destOrd="0" presId="urn:microsoft.com/office/officeart/2005/8/layout/lProcess3"/>
    <dgm:cxn modelId="{70744F70-A79F-47CE-A43D-3011DE546EEB}" type="presParOf" srcId="{AA728D45-8519-C241-84EF-0FD739350C68}" destId="{CE9A084B-A77D-AE4C-8B23-AE8AE730C187}" srcOrd="2" destOrd="0" presId="urn:microsoft.com/office/officeart/2005/8/layout/lProcess3"/>
    <dgm:cxn modelId="{E18B2F35-6A78-4F27-B8E5-A3126C6BF2CE}" type="presParOf" srcId="{CE9A084B-A77D-AE4C-8B23-AE8AE730C187}" destId="{5FE4C30A-4606-3A49-BB44-1BA7F217B7AA}" srcOrd="0" destOrd="0" presId="urn:microsoft.com/office/officeart/2005/8/layout/lProcess3"/>
    <dgm:cxn modelId="{B20F5B77-2939-4F18-BD47-E42F79899C4E}" type="presParOf" srcId="{CE9A084B-A77D-AE4C-8B23-AE8AE730C187}" destId="{54B66B05-CB07-B344-8D14-0B7CD8D4CE9B}" srcOrd="1" destOrd="0" presId="urn:microsoft.com/office/officeart/2005/8/layout/lProcess3"/>
    <dgm:cxn modelId="{30D01C3E-B2AD-44DB-9DD3-7658E1B11B17}" type="presParOf" srcId="{CE9A084B-A77D-AE4C-8B23-AE8AE730C187}" destId="{7612A8FC-1534-C040-B29D-835E97744F28}" srcOrd="2" destOrd="0" presId="urn:microsoft.com/office/officeart/2005/8/layout/lProcess3"/>
    <dgm:cxn modelId="{C317A0B5-DCFD-4B6E-B909-F4C90EEB5568}" type="presParOf" srcId="{CE9A084B-A77D-AE4C-8B23-AE8AE730C187}" destId="{426D733E-A3B0-D84D-84EF-62F68900BD47}" srcOrd="3" destOrd="0" presId="urn:microsoft.com/office/officeart/2005/8/layout/lProcess3"/>
    <dgm:cxn modelId="{980A6C25-0E4B-4843-9B1A-E9A0894C94CA}" type="presParOf" srcId="{CE9A084B-A77D-AE4C-8B23-AE8AE730C187}" destId="{A05C2639-2051-B648-8343-029437234BBA}" srcOrd="4" destOrd="0" presId="urn:microsoft.com/office/officeart/2005/8/layout/lProcess3"/>
    <dgm:cxn modelId="{F2F812B8-A344-449B-BE94-4338FC37AC85}" type="presParOf" srcId="{AA728D45-8519-C241-84EF-0FD739350C68}" destId="{4C444EA9-F9F8-674F-8D53-8A5B890CED6D}" srcOrd="3" destOrd="0" presId="urn:microsoft.com/office/officeart/2005/8/layout/lProcess3"/>
    <dgm:cxn modelId="{69BFAEC1-3528-4B2E-8C2F-B40DD1EF9C07}" type="presParOf" srcId="{AA728D45-8519-C241-84EF-0FD739350C68}" destId="{6234DB1F-EB16-904A-AECB-3E874577665B}" srcOrd="4" destOrd="0" presId="urn:microsoft.com/office/officeart/2005/8/layout/lProcess3"/>
    <dgm:cxn modelId="{5A718BEC-A8CE-460C-AB3A-2F1BF6F11BAC}" type="presParOf" srcId="{6234DB1F-EB16-904A-AECB-3E874577665B}" destId="{860E3575-9C98-7941-A30B-EF98B7C4108E}" srcOrd="0" destOrd="0" presId="urn:microsoft.com/office/officeart/2005/8/layout/lProcess3"/>
    <dgm:cxn modelId="{78B6EC26-CC83-4FDF-8480-106F447760C1}" type="presParOf" srcId="{6234DB1F-EB16-904A-AECB-3E874577665B}" destId="{1CCB4B64-3BA2-DA49-A44F-AAA852C1C76F}" srcOrd="1" destOrd="0" presId="urn:microsoft.com/office/officeart/2005/8/layout/lProcess3"/>
    <dgm:cxn modelId="{5DDC45B1-42D0-4445-827C-FF791F92C16C}" type="presParOf" srcId="{6234DB1F-EB16-904A-AECB-3E874577665B}" destId="{33E10134-6AA7-F740-B967-7581A5F81C14}" srcOrd="2" destOrd="0" presId="urn:microsoft.com/office/officeart/2005/8/layout/lProcess3"/>
    <dgm:cxn modelId="{5305DD13-5B32-4FD5-8D19-83D420E2F758}" type="presParOf" srcId="{6234DB1F-EB16-904A-AECB-3E874577665B}" destId="{E6D58B8C-FFEF-9C4C-9BDA-E2FB4CBA8C5B}" srcOrd="3" destOrd="0" presId="urn:microsoft.com/office/officeart/2005/8/layout/lProcess3"/>
    <dgm:cxn modelId="{83B61F73-A4F8-4064-B31E-E6CE110B9C78}" type="presParOf" srcId="{6234DB1F-EB16-904A-AECB-3E874577665B}" destId="{DEFFF480-0128-EF4E-858F-961344680290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0F49F2-A41B-FE46-AD7B-28115C92684A}">
      <dsp:nvSpPr>
        <dsp:cNvPr id="0" name=""/>
        <dsp:cNvSpPr/>
      </dsp:nvSpPr>
      <dsp:spPr>
        <a:xfrm>
          <a:off x="78442" y="2145"/>
          <a:ext cx="2944470" cy="128242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Организация учебного процесса</a:t>
          </a:r>
          <a:endParaRPr lang="ru-RU" sz="1600" kern="1200" dirty="0"/>
        </a:p>
      </dsp:txBody>
      <dsp:txXfrm>
        <a:off x="78442" y="2145"/>
        <a:ext cx="2944470" cy="1282422"/>
      </dsp:txXfrm>
    </dsp:sp>
    <dsp:sp modelId="{ECADBD58-4625-0448-8319-4BA19B7881F6}">
      <dsp:nvSpPr>
        <dsp:cNvPr id="0" name=""/>
        <dsp:cNvSpPr/>
      </dsp:nvSpPr>
      <dsp:spPr>
        <a:xfrm>
          <a:off x="2666528" y="128876"/>
          <a:ext cx="2995734" cy="102896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Индивидуальные учебные планы</a:t>
          </a:r>
          <a:endParaRPr lang="ru-RU" sz="1800" kern="1200" dirty="0"/>
        </a:p>
      </dsp:txBody>
      <dsp:txXfrm>
        <a:off x="2666528" y="128876"/>
        <a:ext cx="2995734" cy="1028960"/>
      </dsp:txXfrm>
    </dsp:sp>
    <dsp:sp modelId="{F4E59F5B-BE46-0944-AA70-671ED71D2A81}">
      <dsp:nvSpPr>
        <dsp:cNvPr id="0" name=""/>
        <dsp:cNvSpPr/>
      </dsp:nvSpPr>
      <dsp:spPr>
        <a:xfrm>
          <a:off x="5309284" y="188281"/>
          <a:ext cx="2301654" cy="91014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«проектный» день</a:t>
          </a:r>
          <a:endParaRPr lang="ru-RU" sz="1800" kern="1200" dirty="0"/>
        </a:p>
      </dsp:txBody>
      <dsp:txXfrm>
        <a:off x="5309284" y="188281"/>
        <a:ext cx="2301654" cy="910149"/>
      </dsp:txXfrm>
    </dsp:sp>
    <dsp:sp modelId="{5FE4C30A-4606-3A49-BB44-1BA7F217B7AA}">
      <dsp:nvSpPr>
        <dsp:cNvPr id="0" name=""/>
        <dsp:cNvSpPr/>
      </dsp:nvSpPr>
      <dsp:spPr>
        <a:xfrm>
          <a:off x="78442" y="1438086"/>
          <a:ext cx="3077346" cy="109656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Организация образовательного пространства</a:t>
          </a:r>
          <a:endParaRPr lang="ru-RU" sz="1800" kern="1200" dirty="0"/>
        </a:p>
      </dsp:txBody>
      <dsp:txXfrm>
        <a:off x="78442" y="1438086"/>
        <a:ext cx="3077346" cy="1096565"/>
      </dsp:txXfrm>
    </dsp:sp>
    <dsp:sp modelId="{7612A8FC-1534-C040-B29D-835E97744F28}">
      <dsp:nvSpPr>
        <dsp:cNvPr id="0" name=""/>
        <dsp:cNvSpPr/>
      </dsp:nvSpPr>
      <dsp:spPr>
        <a:xfrm>
          <a:off x="2799405" y="1531294"/>
          <a:ext cx="2707034" cy="91014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Использование информационной образовательной среды НИУ ВШЭ</a:t>
          </a:r>
          <a:endParaRPr lang="ru-RU" sz="1800" kern="1200" dirty="0"/>
        </a:p>
      </dsp:txBody>
      <dsp:txXfrm>
        <a:off x="2799405" y="1531294"/>
        <a:ext cx="2707034" cy="910149"/>
      </dsp:txXfrm>
    </dsp:sp>
    <dsp:sp modelId="{A05C2639-2051-B648-8343-029437234BBA}">
      <dsp:nvSpPr>
        <dsp:cNvPr id="0" name=""/>
        <dsp:cNvSpPr/>
      </dsp:nvSpPr>
      <dsp:spPr>
        <a:xfrm>
          <a:off x="5187887" y="1531294"/>
          <a:ext cx="3330236" cy="91014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Дискуссионные площадки</a:t>
          </a:r>
          <a:endParaRPr lang="ru-RU" sz="1800" kern="1200" dirty="0"/>
        </a:p>
      </dsp:txBody>
      <dsp:txXfrm>
        <a:off x="5187887" y="1531294"/>
        <a:ext cx="3330236" cy="910149"/>
      </dsp:txXfrm>
    </dsp:sp>
    <dsp:sp modelId="{860E3575-9C98-7941-A30B-EF98B7C4108E}">
      <dsp:nvSpPr>
        <dsp:cNvPr id="0" name=""/>
        <dsp:cNvSpPr/>
      </dsp:nvSpPr>
      <dsp:spPr>
        <a:xfrm>
          <a:off x="78442" y="2688171"/>
          <a:ext cx="3125403" cy="112610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Организация </a:t>
          </a:r>
          <a:r>
            <a:rPr lang="ru-RU" sz="1600" kern="1200" dirty="0" err="1" smtClean="0"/>
            <a:t>профориентационной</a:t>
          </a:r>
          <a:r>
            <a:rPr lang="ru-RU" sz="1600" kern="1200" dirty="0" smtClean="0"/>
            <a:t> деятельности</a:t>
          </a:r>
          <a:endParaRPr lang="ru-RU" sz="1600" kern="1200" dirty="0"/>
        </a:p>
      </dsp:txBody>
      <dsp:txXfrm>
        <a:off x="78442" y="2688171"/>
        <a:ext cx="3125403" cy="1126107"/>
      </dsp:txXfrm>
    </dsp:sp>
    <dsp:sp modelId="{33E10134-6AA7-F740-B967-7581A5F81C14}">
      <dsp:nvSpPr>
        <dsp:cNvPr id="0" name=""/>
        <dsp:cNvSpPr/>
      </dsp:nvSpPr>
      <dsp:spPr>
        <a:xfrm>
          <a:off x="2847462" y="2796150"/>
          <a:ext cx="2275373" cy="91014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Авторские курсы ППС вуза</a:t>
          </a:r>
          <a:endParaRPr lang="ru-RU" sz="1800" kern="1200" dirty="0"/>
        </a:p>
      </dsp:txBody>
      <dsp:txXfrm>
        <a:off x="2847462" y="2796150"/>
        <a:ext cx="2275373" cy="910149"/>
      </dsp:txXfrm>
    </dsp:sp>
    <dsp:sp modelId="{DEFFF480-0128-EF4E-858F-961344680290}">
      <dsp:nvSpPr>
        <dsp:cNvPr id="0" name=""/>
        <dsp:cNvSpPr/>
      </dsp:nvSpPr>
      <dsp:spPr>
        <a:xfrm>
          <a:off x="4804283" y="2796150"/>
          <a:ext cx="4261274" cy="91014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Студенческое кураторство, партнерские экскурсии и лекции практиков и работодателей</a:t>
          </a:r>
          <a:endParaRPr lang="ru-RU" sz="1800" kern="1200" dirty="0"/>
        </a:p>
      </dsp:txBody>
      <dsp:txXfrm>
        <a:off x="4804283" y="2796150"/>
        <a:ext cx="4261274" cy="910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4CFA3-047C-466E-BB2B-96D80BAD1A31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FE259-E39D-4060-A6E0-8AC1BA1ADB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417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916DAC-D303-4645-9CAF-E0972DF86876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2300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916DAC-D303-4645-9CAF-E0972DF86876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5024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916DAC-D303-4645-9CAF-E0972DF86876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9864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3955-F5C9-4022-AAAE-0D09368691F6}" type="datetime1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46DE9-B28D-4850-993E-D34C6C382CD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707642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AE5E7-16B6-4911-AC35-C9ACD3F041CB}" type="datetime1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E8823-944A-41D1-914E-2E8BFC917C5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805188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088ED-7208-4CF2-81A3-55B73EB7BA70}" type="datetime1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BB689-4173-481F-9FA4-16196EE9A01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644382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4E25-8695-445D-B541-E7F8B0A5D786}" type="datetime1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3E175-BBB7-4D03-8F91-743BDBC9DBC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195737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7125F-D829-42C0-B5A8-4733F68EC9B7}" type="datetime1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1D08D-5BCC-4B77-BB7C-B77F74290A3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273917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D77C7-B94D-4C79-9069-7FC74B73BC80}" type="datetime1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C0419-9A31-4369-9017-C386A108646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580628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49329-E6E2-4BB8-B714-51BC2BF5C4BA}" type="datetime1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751AE-80E4-4475-BD42-6580AAB6235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310873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4B333-F42C-4BDE-A255-1CDEED69920E}" type="datetime1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0C0CD-E58E-42B3-AFE4-8433DD8E8EE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039337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74351-7B87-40E7-9621-29D5E8F3B6EC}" type="datetime1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9AB3A-0C43-4C29-B3F0-B4BBA30A54A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489806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79B84-049B-4BE1-ADE9-8A3A7A4E0D68}" type="datetime1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1B402-10E7-4C95-B55A-3F29B286405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789358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6603B-F6E5-40FE-ABDE-E054CA9A58DE}" type="datetime1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28CA5-0E01-43FF-B683-0A59D16653A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77929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152400"/>
            <a:ext cx="79248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88C95-ED70-4F1C-847E-59AB7C24E8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1744947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C8814A2-4589-47FE-A31F-470017405D6F}" type="datetime1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A8B9B13-B89C-49BD-9811-3814A05BB029}" type="slidenum">
              <a:rPr lang="en-US" altLang="ru-RU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uonn@hse.ru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Презентация программ\fon-11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8933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НИУ ВШЭ – Нижний Новгород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Школа № 24, школа № 62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2016/2017, 2017/2018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уч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г.г.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30" name="Picture 6" descr="C:\Users\Наталья\Desktop\Презентация программ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4664"/>
            <a:ext cx="1495425" cy="1485900"/>
          </a:xfrm>
          <a:prstGeom prst="rect">
            <a:avLst/>
          </a:prstGeom>
          <a:noFill/>
        </p:spPr>
      </p:pic>
      <p:pic>
        <p:nvPicPr>
          <p:cNvPr id="4" name="B66E7A19-EF5D-4AD1-840B-C920F9B93DA5" descr="F754A2B9-C513-41C6-B0DA-15C60ECB7621@nno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836712"/>
            <a:ext cx="35528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олилиния 23"/>
          <p:cNvSpPr/>
          <p:nvPr/>
        </p:nvSpPr>
        <p:spPr>
          <a:xfrm>
            <a:off x="1277257" y="1886857"/>
            <a:ext cx="2380343" cy="1799772"/>
          </a:xfrm>
          <a:custGeom>
            <a:avLst/>
            <a:gdLst>
              <a:gd name="connsiteX0" fmla="*/ 0 w 2380343"/>
              <a:gd name="connsiteY0" fmla="*/ 1799772 h 1799772"/>
              <a:gd name="connsiteX1" fmla="*/ 493486 w 2380343"/>
              <a:gd name="connsiteY1" fmla="*/ 377372 h 1799772"/>
              <a:gd name="connsiteX2" fmla="*/ 2380343 w 2380343"/>
              <a:gd name="connsiteY2" fmla="*/ 0 h 179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0343" h="1799772">
                <a:moveTo>
                  <a:pt x="0" y="1799772"/>
                </a:moveTo>
                <a:cubicBezTo>
                  <a:pt x="48381" y="1238553"/>
                  <a:pt x="96762" y="677334"/>
                  <a:pt x="493486" y="377372"/>
                </a:cubicBezTo>
                <a:cubicBezTo>
                  <a:pt x="890210" y="77410"/>
                  <a:pt x="1635276" y="38705"/>
                  <a:pt x="2380343" y="0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331913" y="0"/>
            <a:ext cx="7812087" cy="1196975"/>
          </a:xfrm>
        </p:spPr>
        <p:txBody>
          <a:bodyPr/>
          <a:lstStyle/>
          <a:p>
            <a:r>
              <a:rPr lang="ru-RU" altLang="ru-RU" sz="3500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НИУ ВШЭ – распределенный университет</a:t>
            </a:r>
          </a:p>
        </p:txBody>
      </p:sp>
      <p:pic>
        <p:nvPicPr>
          <p:cNvPr id="2" name="Picture 2" descr="C:\Documents and Settings\Admin\Рабочий стол\Преза Чебоксары\Russia-l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76434"/>
            <a:ext cx="8397987" cy="4881524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5643570" y="1214422"/>
            <a:ext cx="3500430" cy="5214974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/>
          </p:cNvSpPr>
          <p:nvPr/>
        </p:nvSpPr>
        <p:spPr bwMode="auto">
          <a:xfrm>
            <a:off x="5715008" y="1285860"/>
            <a:ext cx="3428992" cy="42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457200" eaLnBrk="0" fontAlgn="base" hangingPunct="0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prstClr val="black"/>
                </a:solidFill>
              </a:rPr>
              <a:t>Санкт-Петербург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Title 1"/>
          <p:cNvSpPr>
            <a:spLocks/>
          </p:cNvSpPr>
          <p:nvPr/>
        </p:nvSpPr>
        <p:spPr bwMode="auto">
          <a:xfrm>
            <a:off x="5700553" y="2874181"/>
            <a:ext cx="3428992" cy="42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457200" eaLnBrk="0" fontAlgn="base" hangingPunct="0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prstClr val="black"/>
                </a:solidFill>
              </a:rPr>
              <a:t>Москва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Title 1"/>
          <p:cNvSpPr>
            <a:spLocks/>
          </p:cNvSpPr>
          <p:nvPr/>
        </p:nvSpPr>
        <p:spPr bwMode="auto">
          <a:xfrm>
            <a:off x="5715008" y="3786190"/>
            <a:ext cx="3428992" cy="42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457200" eaLnBrk="0" fontAlgn="base" hangingPunct="0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prstClr val="black"/>
                </a:solidFill>
              </a:rPr>
              <a:t>Н. Новгород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Title 1"/>
          <p:cNvSpPr>
            <a:spLocks/>
          </p:cNvSpPr>
          <p:nvPr/>
        </p:nvSpPr>
        <p:spPr bwMode="auto">
          <a:xfrm>
            <a:off x="5715008" y="4214818"/>
            <a:ext cx="3428992" cy="71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457200" eaLnBrk="0" fontAlgn="base" hangingPunct="0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sz="2200" b="1" dirty="0">
                <a:solidFill>
                  <a:prstClr val="black"/>
                </a:solidFill>
              </a:rPr>
              <a:t>2700 </a:t>
            </a:r>
            <a:r>
              <a:rPr lang="ru-RU" sz="2200" dirty="0" smtClean="0">
                <a:solidFill>
                  <a:prstClr val="black"/>
                </a:solidFill>
              </a:rPr>
              <a:t>	студентов</a:t>
            </a:r>
            <a:r>
              <a:rPr lang="ru-RU" sz="2200" dirty="0">
                <a:solidFill>
                  <a:prstClr val="black"/>
                </a:solidFill>
              </a:rPr>
              <a:t>, </a:t>
            </a:r>
            <a:endParaRPr lang="ru-RU" sz="2200" dirty="0" smtClean="0">
              <a:solidFill>
                <a:prstClr val="black"/>
              </a:solidFill>
            </a:endParaRPr>
          </a:p>
          <a:p>
            <a:pPr defTabSz="457200" eaLnBrk="0" fontAlgn="base" hangingPunct="0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sz="2200" b="1" dirty="0" smtClean="0">
                <a:solidFill>
                  <a:prstClr val="black"/>
                </a:solidFill>
              </a:rPr>
              <a:t>320 </a:t>
            </a:r>
            <a:r>
              <a:rPr lang="ru-RU" sz="2200" dirty="0" smtClean="0">
                <a:solidFill>
                  <a:prstClr val="black"/>
                </a:solidFill>
              </a:rPr>
              <a:t>	преподавателей</a:t>
            </a:r>
            <a:r>
              <a:rPr lang="ru-RU" sz="2200" dirty="0">
                <a:solidFill>
                  <a:prstClr val="black"/>
                </a:solidFill>
              </a:rPr>
              <a:t>, </a:t>
            </a:r>
            <a:endParaRPr lang="ru-RU" sz="2200" dirty="0" smtClean="0">
              <a:solidFill>
                <a:prstClr val="black"/>
              </a:solidFill>
            </a:endParaRPr>
          </a:p>
          <a:p>
            <a:pPr defTabSz="457200" eaLnBrk="0" fontAlgn="base" hangingPunct="0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sz="2200" b="1" dirty="0" smtClean="0">
                <a:solidFill>
                  <a:prstClr val="black"/>
                </a:solidFill>
              </a:rPr>
              <a:t>19 		</a:t>
            </a:r>
            <a:r>
              <a:rPr lang="ru-RU" sz="2200" dirty="0" smtClean="0">
                <a:solidFill>
                  <a:prstClr val="black"/>
                </a:solidFill>
              </a:rPr>
              <a:t>программ</a:t>
            </a:r>
            <a:endParaRPr lang="ru-RU" sz="2200" dirty="0">
              <a:solidFill>
                <a:prstClr val="black"/>
              </a:solidFill>
            </a:endParaRPr>
          </a:p>
        </p:txBody>
      </p:sp>
      <p:sp>
        <p:nvSpPr>
          <p:cNvPr id="17" name="Title 1"/>
          <p:cNvSpPr>
            <a:spLocks/>
          </p:cNvSpPr>
          <p:nvPr/>
        </p:nvSpPr>
        <p:spPr bwMode="auto">
          <a:xfrm>
            <a:off x="5715008" y="5143512"/>
            <a:ext cx="3428992" cy="42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457200" eaLnBrk="0" fontAlgn="base" hangingPunct="0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prstClr val="black"/>
                </a:solidFill>
              </a:rPr>
              <a:t>Пермь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1262743" y="3120571"/>
            <a:ext cx="2409371" cy="1262743"/>
          </a:xfrm>
          <a:custGeom>
            <a:avLst/>
            <a:gdLst>
              <a:gd name="connsiteX0" fmla="*/ 0 w 2409371"/>
              <a:gd name="connsiteY0" fmla="*/ 1262743 h 1262743"/>
              <a:gd name="connsiteX1" fmla="*/ 478971 w 2409371"/>
              <a:gd name="connsiteY1" fmla="*/ 348343 h 1262743"/>
              <a:gd name="connsiteX2" fmla="*/ 2409371 w 2409371"/>
              <a:gd name="connsiteY2" fmla="*/ 0 h 126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09371" h="1262743">
                <a:moveTo>
                  <a:pt x="0" y="1262743"/>
                </a:moveTo>
                <a:cubicBezTo>
                  <a:pt x="38704" y="910771"/>
                  <a:pt x="77409" y="558800"/>
                  <a:pt x="478971" y="348343"/>
                </a:cubicBezTo>
                <a:cubicBezTo>
                  <a:pt x="880533" y="137886"/>
                  <a:pt x="1644952" y="68943"/>
                  <a:pt x="2409371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2336800" y="4847771"/>
            <a:ext cx="1335314" cy="1127277"/>
          </a:xfrm>
          <a:custGeom>
            <a:avLst/>
            <a:gdLst>
              <a:gd name="connsiteX0" fmla="*/ 0 w 1335314"/>
              <a:gd name="connsiteY0" fmla="*/ 0 h 1127277"/>
              <a:gd name="connsiteX1" fmla="*/ 348343 w 1335314"/>
              <a:gd name="connsiteY1" fmla="*/ 943429 h 1127277"/>
              <a:gd name="connsiteX2" fmla="*/ 1335314 w 1335314"/>
              <a:gd name="connsiteY2" fmla="*/ 1103086 h 1127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5314" h="1127277">
                <a:moveTo>
                  <a:pt x="0" y="0"/>
                </a:moveTo>
                <a:cubicBezTo>
                  <a:pt x="62895" y="379790"/>
                  <a:pt x="125791" y="759581"/>
                  <a:pt x="348343" y="943429"/>
                </a:cubicBezTo>
                <a:cubicBezTo>
                  <a:pt x="570895" y="1127277"/>
                  <a:pt x="953104" y="1115181"/>
                  <a:pt x="1335314" y="1103086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1611086" y="3889829"/>
            <a:ext cx="2075543" cy="827314"/>
          </a:xfrm>
          <a:custGeom>
            <a:avLst/>
            <a:gdLst>
              <a:gd name="connsiteX0" fmla="*/ 0 w 2075543"/>
              <a:gd name="connsiteY0" fmla="*/ 827314 h 827314"/>
              <a:gd name="connsiteX1" fmla="*/ 435428 w 2075543"/>
              <a:gd name="connsiteY1" fmla="*/ 72571 h 827314"/>
              <a:gd name="connsiteX2" fmla="*/ 2075543 w 2075543"/>
              <a:gd name="connsiteY2" fmla="*/ 391885 h 82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5543" h="827314">
                <a:moveTo>
                  <a:pt x="0" y="827314"/>
                </a:moveTo>
                <a:cubicBezTo>
                  <a:pt x="44752" y="486228"/>
                  <a:pt x="89504" y="145142"/>
                  <a:pt x="435428" y="72571"/>
                </a:cubicBezTo>
                <a:cubicBezTo>
                  <a:pt x="781352" y="0"/>
                  <a:pt x="1428447" y="195942"/>
                  <a:pt x="2075543" y="391885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1027" name="Picture 3" descr="C:\Documents and Settings\Admin\Рабочий стол\Преза Чебоксары\Пите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1240306"/>
            <a:ext cx="2008696" cy="1260000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Преза Чебоксары\Москв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2500306"/>
            <a:ext cx="2000264" cy="1260000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Преза Чебоксары\Нижний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3714752"/>
            <a:ext cx="2000264" cy="1260000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Преза Чебоксары\Пермь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4929198"/>
            <a:ext cx="2001600" cy="1511483"/>
          </a:xfrm>
          <a:prstGeom prst="rect">
            <a:avLst/>
          </a:prstGeom>
          <a:noFill/>
        </p:spPr>
      </p:pic>
      <p:sp>
        <p:nvSpPr>
          <p:cNvPr id="22" name="Title 1"/>
          <p:cNvSpPr>
            <a:spLocks/>
          </p:cNvSpPr>
          <p:nvPr/>
        </p:nvSpPr>
        <p:spPr bwMode="auto">
          <a:xfrm>
            <a:off x="5715008" y="1801163"/>
            <a:ext cx="3428992" cy="71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457200" eaLnBrk="0" fontAlgn="base" hangingPunct="0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sz="2200" b="1" dirty="0">
                <a:solidFill>
                  <a:prstClr val="black"/>
                </a:solidFill>
              </a:rPr>
              <a:t>2700 </a:t>
            </a:r>
            <a:r>
              <a:rPr lang="ru-RU" sz="2200" dirty="0" smtClean="0">
                <a:solidFill>
                  <a:prstClr val="black"/>
                </a:solidFill>
              </a:rPr>
              <a:t>	студентов</a:t>
            </a:r>
            <a:r>
              <a:rPr lang="ru-RU" sz="2200" dirty="0">
                <a:solidFill>
                  <a:prstClr val="black"/>
                </a:solidFill>
              </a:rPr>
              <a:t>, </a:t>
            </a:r>
            <a:endParaRPr lang="ru-RU" sz="2200" dirty="0" smtClean="0">
              <a:solidFill>
                <a:prstClr val="black"/>
              </a:solidFill>
            </a:endParaRPr>
          </a:p>
          <a:p>
            <a:pPr defTabSz="457200" eaLnBrk="0" fontAlgn="base" hangingPunct="0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sz="2200" b="1" dirty="0" smtClean="0">
                <a:solidFill>
                  <a:prstClr val="black"/>
                </a:solidFill>
              </a:rPr>
              <a:t>370 </a:t>
            </a:r>
            <a:r>
              <a:rPr lang="ru-RU" sz="2200" dirty="0" smtClean="0">
                <a:solidFill>
                  <a:prstClr val="black"/>
                </a:solidFill>
              </a:rPr>
              <a:t>	преподавателей</a:t>
            </a:r>
            <a:r>
              <a:rPr lang="ru-RU" sz="2200" dirty="0">
                <a:solidFill>
                  <a:prstClr val="black"/>
                </a:solidFill>
              </a:rPr>
              <a:t>, </a:t>
            </a:r>
            <a:endParaRPr lang="ru-RU" sz="2200" dirty="0" smtClean="0">
              <a:solidFill>
                <a:prstClr val="black"/>
              </a:solidFill>
            </a:endParaRPr>
          </a:p>
          <a:p>
            <a:pPr defTabSz="457200" eaLnBrk="0" fontAlgn="base" hangingPunct="0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sz="2200" b="1" dirty="0" smtClean="0">
                <a:solidFill>
                  <a:prstClr val="black"/>
                </a:solidFill>
              </a:rPr>
              <a:t>23		</a:t>
            </a:r>
            <a:r>
              <a:rPr lang="ru-RU" sz="2200" dirty="0" smtClean="0">
                <a:solidFill>
                  <a:prstClr val="black"/>
                </a:solidFill>
              </a:rPr>
              <a:t>программ</a:t>
            </a:r>
            <a:endParaRPr lang="ru-RU" sz="2200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>
            <a:spLocks/>
          </p:cNvSpPr>
          <p:nvPr/>
        </p:nvSpPr>
        <p:spPr bwMode="auto">
          <a:xfrm>
            <a:off x="5689820" y="5643578"/>
            <a:ext cx="3428992" cy="71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457200" eaLnBrk="0" fontAlgn="base" hangingPunct="0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sz="2200" b="1" dirty="0" smtClean="0">
                <a:solidFill>
                  <a:prstClr val="black"/>
                </a:solidFill>
              </a:rPr>
              <a:t>1300</a:t>
            </a:r>
            <a:r>
              <a:rPr lang="ru-RU" sz="2200" dirty="0" smtClean="0">
                <a:solidFill>
                  <a:prstClr val="black"/>
                </a:solidFill>
              </a:rPr>
              <a:t>	студентов</a:t>
            </a:r>
            <a:r>
              <a:rPr lang="ru-RU" sz="2200" dirty="0">
                <a:solidFill>
                  <a:prstClr val="black"/>
                </a:solidFill>
              </a:rPr>
              <a:t>, </a:t>
            </a:r>
            <a:endParaRPr lang="ru-RU" sz="2200" dirty="0" smtClean="0">
              <a:solidFill>
                <a:prstClr val="black"/>
              </a:solidFill>
            </a:endParaRPr>
          </a:p>
          <a:p>
            <a:pPr defTabSz="457200" eaLnBrk="0" fontAlgn="base" hangingPunct="0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sz="2200" b="1" dirty="0" smtClean="0">
                <a:solidFill>
                  <a:prstClr val="black"/>
                </a:solidFill>
              </a:rPr>
              <a:t>150 </a:t>
            </a:r>
            <a:r>
              <a:rPr lang="ru-RU" sz="2200" dirty="0" smtClean="0">
                <a:solidFill>
                  <a:prstClr val="black"/>
                </a:solidFill>
              </a:rPr>
              <a:t>	преподавателей</a:t>
            </a:r>
            <a:r>
              <a:rPr lang="ru-RU" sz="2200" dirty="0">
                <a:solidFill>
                  <a:prstClr val="black"/>
                </a:solidFill>
              </a:rPr>
              <a:t>, </a:t>
            </a:r>
            <a:endParaRPr lang="ru-RU" sz="2200" dirty="0" smtClean="0">
              <a:solidFill>
                <a:prstClr val="black"/>
              </a:solidFill>
            </a:endParaRPr>
          </a:p>
          <a:p>
            <a:pPr defTabSz="457200" eaLnBrk="0" fontAlgn="base" hangingPunct="0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sz="2200" b="1" dirty="0" smtClean="0">
                <a:solidFill>
                  <a:prstClr val="black"/>
                </a:solidFill>
              </a:rPr>
              <a:t>13 		</a:t>
            </a:r>
            <a:r>
              <a:rPr lang="ru-RU" sz="2200" dirty="0" smtClean="0">
                <a:solidFill>
                  <a:prstClr val="black"/>
                </a:solidFill>
              </a:rPr>
              <a:t>программ</a:t>
            </a:r>
            <a:endParaRPr lang="ru-RU" sz="2200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7504" y="6539417"/>
            <a:ext cx="62419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1C4984"/>
                </a:solidFill>
              </a:rPr>
              <a:t>nnov.hse.ru | +7 (831) 416-9-777</a:t>
            </a:r>
            <a:endParaRPr lang="ru-RU" sz="1600" b="1" dirty="0">
              <a:solidFill>
                <a:srgbClr val="1C49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869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331913" y="0"/>
            <a:ext cx="7812087" cy="1196975"/>
          </a:xfrm>
        </p:spPr>
        <p:txBody>
          <a:bodyPr/>
          <a:lstStyle/>
          <a:p>
            <a:r>
              <a:rPr lang="ru-RU" altLang="ru-RU" sz="3500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Нижегородский кампус НИУ ВШЭ</a:t>
            </a:r>
          </a:p>
        </p:txBody>
      </p:sp>
      <p:sp>
        <p:nvSpPr>
          <p:cNvPr id="11" name="Shape 1035"/>
          <p:cNvSpPr/>
          <p:nvPr/>
        </p:nvSpPr>
        <p:spPr>
          <a:xfrm>
            <a:off x="1590862" y="1399683"/>
            <a:ext cx="7048501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5093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ru-RU" b="1" dirty="0" smtClean="0">
                <a:solidFill>
                  <a:srgbClr val="005093"/>
                </a:solidFill>
                <a:sym typeface="Helvetica Neue"/>
              </a:rPr>
              <a:t>1 место по качеству приема в регионе</a:t>
            </a:r>
            <a:endParaRPr lang="ru-RU" b="1" dirty="0" smtClean="0">
              <a:solidFill>
                <a:srgbClr val="FF0000"/>
              </a:solidFill>
              <a:sym typeface="Helvetica Neue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7373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ru-RU" dirty="0" smtClean="0">
                <a:solidFill>
                  <a:srgbClr val="373737"/>
                </a:solidFill>
                <a:ea typeface="Helvetica Light"/>
                <a:cs typeface="Helvetica Light"/>
                <a:sym typeface="Helvetica Light"/>
              </a:rPr>
              <a:t>Рекордное количество бюджетных мест на социально-экономические и гуманитарные направления подготовки в регионе </a:t>
            </a:r>
            <a:endParaRPr lang="ru-RU" dirty="0">
              <a:solidFill>
                <a:srgbClr val="373737"/>
              </a:solidFill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7" name="Shape 1036"/>
          <p:cNvSpPr/>
          <p:nvPr/>
        </p:nvSpPr>
        <p:spPr>
          <a:xfrm>
            <a:off x="1547664" y="2708919"/>
            <a:ext cx="6985001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5093"/>
                </a:solidFill>
              </a:defRPr>
            </a:pPr>
            <a:r>
              <a:rPr lang="ru-RU" b="1" dirty="0" smtClean="0">
                <a:solidFill>
                  <a:srgbClr val="005093"/>
                </a:solidFill>
              </a:rPr>
              <a:t>ВШЭ - вуз при Правительстве России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7373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ru-RU" dirty="0" smtClean="0">
                <a:solidFill>
                  <a:srgbClr val="373737"/>
                </a:solidFill>
                <a:ea typeface="Helvetica Light"/>
                <a:cs typeface="Helvetica Light"/>
                <a:sym typeface="Helvetica Light"/>
              </a:rPr>
              <a:t>Обучение в университете, который борется за вхождение в 100 лучших вузов мира и находится в прямом подчинении Правительству РФ </a:t>
            </a:r>
            <a:endParaRPr lang="ru-RU" dirty="0">
              <a:solidFill>
                <a:srgbClr val="373737"/>
              </a:solidFill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8" name="image5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74364" y="2767712"/>
            <a:ext cx="762002" cy="805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image6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74364" y="1399379"/>
            <a:ext cx="762002" cy="75245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1039"/>
          <p:cNvSpPr/>
          <p:nvPr/>
        </p:nvSpPr>
        <p:spPr>
          <a:xfrm>
            <a:off x="1547663" y="4005064"/>
            <a:ext cx="6985001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5093"/>
                </a:solidFill>
              </a:defRPr>
            </a:pPr>
            <a:r>
              <a:rPr lang="ru-RU" b="1" dirty="0" smtClean="0">
                <a:solidFill>
                  <a:srgbClr val="005093"/>
                </a:solidFill>
              </a:rPr>
              <a:t>Европейское приложение к диплому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7373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ru-RU" dirty="0" smtClean="0">
                <a:solidFill>
                  <a:srgbClr val="373737"/>
                </a:solidFill>
                <a:ea typeface="Helvetica Light"/>
                <a:cs typeface="Helvetica Light"/>
                <a:sym typeface="Helvetica Light"/>
              </a:rPr>
              <a:t>Признание качества образования НИУ ВШЭ для продолжения обучения в европейских университетах и при устройстве на работу в зарубежные компании</a:t>
            </a:r>
            <a:endParaRPr lang="ru-RU" dirty="0">
              <a:solidFill>
                <a:srgbClr val="373737"/>
              </a:solidFill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1" name="Shape 1040"/>
          <p:cNvSpPr/>
          <p:nvPr/>
        </p:nvSpPr>
        <p:spPr>
          <a:xfrm>
            <a:off x="1547663" y="5445223"/>
            <a:ext cx="6985001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5093"/>
                </a:solidFill>
              </a:defRPr>
            </a:pPr>
            <a:r>
              <a:rPr lang="ru-RU" b="1" dirty="0" smtClean="0">
                <a:solidFill>
                  <a:srgbClr val="005093"/>
                </a:solidFill>
              </a:rPr>
              <a:t>Мобильность студентов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7373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ru-RU" dirty="0" smtClean="0">
                <a:solidFill>
                  <a:srgbClr val="373737"/>
                </a:solidFill>
                <a:ea typeface="Helvetica Light"/>
                <a:cs typeface="Helvetica Light"/>
                <a:sym typeface="Helvetica Light"/>
              </a:rPr>
              <a:t>Участие в программах обучения в кампусах НИУ ВШЭ (Москва, Санкт-Петербург, Пермь) и за рубежом</a:t>
            </a:r>
            <a:endParaRPr lang="ru-RU" dirty="0">
              <a:solidFill>
                <a:srgbClr val="373737"/>
              </a:solidFill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22" name="image7.pn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69900" y="4005064"/>
            <a:ext cx="762000" cy="79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8.png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539551" y="5445223"/>
            <a:ext cx="762001" cy="789045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Прямоугольник 11"/>
          <p:cNvSpPr/>
          <p:nvPr/>
        </p:nvSpPr>
        <p:spPr>
          <a:xfrm>
            <a:off x="107504" y="6539417"/>
            <a:ext cx="62419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1C4984"/>
                </a:solidFill>
              </a:rPr>
              <a:t>nnov.hse.ru | +7 (831) 416-9-777</a:t>
            </a:r>
            <a:endParaRPr lang="ru-RU" sz="1600" b="1" dirty="0">
              <a:solidFill>
                <a:srgbClr val="1C49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511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331913" y="0"/>
            <a:ext cx="7812087" cy="1196975"/>
          </a:xfrm>
        </p:spPr>
        <p:txBody>
          <a:bodyPr/>
          <a:lstStyle/>
          <a:p>
            <a:r>
              <a:rPr lang="ru-RU" altLang="ru-RU" sz="3500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Нижегородский кампус НИУ ВШЭ</a:t>
            </a:r>
          </a:p>
        </p:txBody>
      </p:sp>
      <p:sp>
        <p:nvSpPr>
          <p:cNvPr id="12" name="Shape 1045"/>
          <p:cNvSpPr/>
          <p:nvPr/>
        </p:nvSpPr>
        <p:spPr>
          <a:xfrm>
            <a:off x="1547664" y="1340767"/>
            <a:ext cx="7301618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5093"/>
                </a:solidFill>
              </a:defRPr>
            </a:pPr>
            <a:r>
              <a:rPr lang="ru-RU" b="1" dirty="0" smtClean="0">
                <a:solidFill>
                  <a:srgbClr val="005093"/>
                </a:solidFill>
              </a:rPr>
              <a:t>Проектная работа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7373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ru-RU" sz="1600" dirty="0" smtClean="0">
                <a:solidFill>
                  <a:srgbClr val="373737"/>
                </a:solidFill>
                <a:ea typeface="Helvetica Light"/>
                <a:cs typeface="Helvetica Light"/>
                <a:sym typeface="Helvetica Light"/>
              </a:rPr>
              <a:t>Взаимодействие с работодателями, социальные проекты: </a:t>
            </a:r>
            <a:r>
              <a:rPr lang="ru-RU" sz="1600" dirty="0" err="1" smtClean="0">
                <a:solidFill>
                  <a:srgbClr val="373737"/>
                </a:solidFill>
                <a:ea typeface="Helvetica Light"/>
                <a:cs typeface="Helvetica Light"/>
                <a:sym typeface="Helvetica Light"/>
              </a:rPr>
              <a:t>soft</a:t>
            </a:r>
            <a:r>
              <a:rPr lang="ru-RU" sz="1600" dirty="0" smtClean="0">
                <a:solidFill>
                  <a:srgbClr val="373737"/>
                </a:solidFill>
                <a:ea typeface="Helvetica Light"/>
                <a:cs typeface="Helvetica Light"/>
                <a:sym typeface="Helvetica Light"/>
              </a:rPr>
              <a:t> </a:t>
            </a:r>
            <a:r>
              <a:rPr lang="ru-RU" sz="1600" dirty="0" err="1" smtClean="0">
                <a:solidFill>
                  <a:srgbClr val="373737"/>
                </a:solidFill>
                <a:ea typeface="Helvetica Light"/>
                <a:cs typeface="Helvetica Light"/>
                <a:sym typeface="Helvetica Light"/>
              </a:rPr>
              <a:t>skills</a:t>
            </a:r>
            <a:r>
              <a:rPr lang="ru-RU" sz="1600" dirty="0" smtClean="0">
                <a:solidFill>
                  <a:srgbClr val="373737"/>
                </a:solidFill>
                <a:ea typeface="Helvetica Light"/>
                <a:cs typeface="Helvetica Light"/>
                <a:sym typeface="Helvetica Light"/>
              </a:rPr>
              <a:t> – отличие выпускника НИУ ВШЭ</a:t>
            </a:r>
            <a:endParaRPr lang="ru-RU" sz="1600" dirty="0">
              <a:solidFill>
                <a:srgbClr val="373737"/>
              </a:solidFill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" name="Shape 1046"/>
          <p:cNvSpPr/>
          <p:nvPr/>
        </p:nvSpPr>
        <p:spPr>
          <a:xfrm>
            <a:off x="1619671" y="2348880"/>
            <a:ext cx="7238480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5093"/>
                </a:solidFill>
              </a:defRPr>
            </a:pPr>
            <a:r>
              <a:rPr lang="ru-RU" b="1" dirty="0" smtClean="0">
                <a:solidFill>
                  <a:srgbClr val="005093"/>
                </a:solidFill>
              </a:rPr>
              <a:t>Индивидуальная траектория обучения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7373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ru-RU" sz="1600" dirty="0" smtClean="0">
                <a:solidFill>
                  <a:srgbClr val="373737"/>
                </a:solidFill>
                <a:ea typeface="Helvetica Light"/>
                <a:cs typeface="Helvetica Light"/>
                <a:sym typeface="Helvetica Light"/>
              </a:rPr>
              <a:t>«</a:t>
            </a:r>
            <a:r>
              <a:rPr lang="ru-RU" sz="1600" cap="all" dirty="0" err="1" smtClean="0">
                <a:solidFill>
                  <a:srgbClr val="373737"/>
                </a:solidFill>
                <a:ea typeface="Helvetica Light"/>
                <a:cs typeface="Helvetica Light"/>
                <a:sym typeface="Helvetica Light"/>
              </a:rPr>
              <a:t>minor</a:t>
            </a:r>
            <a:r>
              <a:rPr lang="ru-RU" sz="1600" dirty="0" smtClean="0">
                <a:solidFill>
                  <a:srgbClr val="373737"/>
                </a:solidFill>
                <a:ea typeface="Helvetica Light"/>
                <a:cs typeface="Helvetica Light"/>
                <a:sym typeface="Helvetica Light"/>
              </a:rPr>
              <a:t>» - реальный выбор междисциплинарного знания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7373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ru-RU" sz="1600" dirty="0" smtClean="0">
                <a:solidFill>
                  <a:srgbClr val="373737"/>
                </a:solidFill>
                <a:ea typeface="Helvetica Light"/>
                <a:cs typeface="Helvetica Light"/>
                <a:sym typeface="Helvetica Light"/>
              </a:rPr>
              <a:t>общеуниверситетские факультативы</a:t>
            </a:r>
            <a:endParaRPr lang="ru-RU" sz="1600" dirty="0">
              <a:solidFill>
                <a:srgbClr val="373737"/>
              </a:solidFill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4" name="image9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69900" y="1397000"/>
            <a:ext cx="762000" cy="728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10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69900" y="2324100"/>
            <a:ext cx="762000" cy="77631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049"/>
          <p:cNvSpPr/>
          <p:nvPr/>
        </p:nvSpPr>
        <p:spPr>
          <a:xfrm>
            <a:off x="1587500" y="3284983"/>
            <a:ext cx="7232971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5093"/>
                </a:solidFill>
              </a:defRPr>
            </a:pPr>
            <a:r>
              <a:rPr lang="ru-RU" b="1" dirty="0" smtClean="0">
                <a:solidFill>
                  <a:srgbClr val="005093"/>
                </a:solidFill>
              </a:rPr>
              <a:t>Военная кафедра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7373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ru-RU" sz="1600" dirty="0" smtClean="0">
                <a:solidFill>
                  <a:srgbClr val="373737"/>
                </a:solidFill>
                <a:ea typeface="Helvetica Light"/>
                <a:cs typeface="Helvetica Light"/>
                <a:sym typeface="Helvetica Light"/>
              </a:rPr>
              <a:t>Военная кафедра готовит офицеров запаса и рядовой состав запаса, выпускники которой не должны проходить срочную службу в армии</a:t>
            </a:r>
            <a:endParaRPr lang="ru-RU" sz="1600" dirty="0">
              <a:solidFill>
                <a:srgbClr val="373737"/>
              </a:solidFill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4" name="Shape 1050"/>
          <p:cNvSpPr/>
          <p:nvPr/>
        </p:nvSpPr>
        <p:spPr>
          <a:xfrm>
            <a:off x="1587500" y="4293096"/>
            <a:ext cx="7376987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5093"/>
                </a:solidFill>
              </a:defRPr>
            </a:pPr>
            <a:r>
              <a:rPr lang="ru-RU" b="1" dirty="0" smtClean="0">
                <a:solidFill>
                  <a:srgbClr val="005093"/>
                </a:solidFill>
              </a:rPr>
              <a:t>Иностранные языки</a:t>
            </a:r>
            <a:endParaRPr lang="ru-RU" b="1" dirty="0" smtClean="0">
              <a:solidFill>
                <a:srgbClr val="005093"/>
              </a:solidFill>
              <a:ea typeface="Calibri"/>
              <a:cs typeface="Calibri"/>
              <a:sym typeface="Calibri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7373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ru-RU" sz="1600" dirty="0" smtClean="0">
                <a:solidFill>
                  <a:srgbClr val="373737"/>
                </a:solidFill>
                <a:ea typeface="Helvetica Light"/>
                <a:cs typeface="Helvetica Light"/>
                <a:sym typeface="Helvetica Light"/>
              </a:rPr>
              <a:t>Обязательное изучение английского языка как средства свободного профессионального общения и возможность выбрать для изучения второй язык</a:t>
            </a:r>
            <a:endParaRPr lang="ru-RU" sz="1600" dirty="0">
              <a:solidFill>
                <a:srgbClr val="373737"/>
              </a:solidFill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5" name="Shape 1051"/>
          <p:cNvSpPr/>
          <p:nvPr/>
        </p:nvSpPr>
        <p:spPr>
          <a:xfrm>
            <a:off x="1587500" y="5373215"/>
            <a:ext cx="7304979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5093"/>
                </a:solidFill>
              </a:defRPr>
            </a:pPr>
            <a:r>
              <a:rPr lang="ru-RU" b="1" dirty="0" smtClean="0">
                <a:solidFill>
                  <a:srgbClr val="005093"/>
                </a:solidFill>
              </a:rPr>
              <a:t>Трудоустройство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7373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ru-RU" sz="1600" dirty="0" smtClean="0">
                <a:solidFill>
                  <a:srgbClr val="373737"/>
                </a:solidFill>
                <a:ea typeface="Helvetica Light"/>
                <a:cs typeface="Helvetica Light"/>
                <a:sym typeface="Helvetica Light"/>
              </a:rPr>
              <a:t>Истории успеха выпускников, отсутствие обращений в Центр занятости населения за поиском работы на протяжении всего периода существования НИУ ВШЭ</a:t>
            </a:r>
            <a:endParaRPr lang="ru-RU" sz="1600" dirty="0">
              <a:solidFill>
                <a:srgbClr val="373737"/>
              </a:solidFill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26" name="image11.pn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23104" y="4437112"/>
            <a:ext cx="808536" cy="6914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image8.png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474364" y="5480498"/>
            <a:ext cx="762002" cy="7890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image12.pn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474364" y="3383569"/>
            <a:ext cx="762002" cy="79190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Прямоугольник 16"/>
          <p:cNvSpPr/>
          <p:nvPr/>
        </p:nvSpPr>
        <p:spPr>
          <a:xfrm>
            <a:off x="107504" y="6539417"/>
            <a:ext cx="62419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1C4984"/>
                </a:solidFill>
              </a:rPr>
              <a:t>nnov.hse.ru | +7 (831) 416-9-777</a:t>
            </a:r>
            <a:endParaRPr lang="ru-RU" sz="1600" b="1" dirty="0">
              <a:solidFill>
                <a:srgbClr val="1C49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880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Презентация программ\fon-12-0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851920" y="1124744"/>
            <a:ext cx="8136904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-243408"/>
            <a:ext cx="87691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cap="all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+mj-ea"/>
                <a:cs typeface="Aharoni" pitchFamily="2" charset="-79"/>
              </a:rPr>
              <a:t>Десятый класс вместе с вышкой</a:t>
            </a:r>
          </a:p>
        </p:txBody>
      </p:sp>
      <p:pic>
        <p:nvPicPr>
          <p:cNvPr id="4098" name="Picture 2" descr="C:\Users\Наталья\Desktop\Презентация программ\class-vor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356992"/>
            <a:ext cx="3428106" cy="247658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483768" y="980728"/>
            <a:ext cx="6444208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638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индивидуальный учебный план </a:t>
            </a:r>
          </a:p>
          <a:p>
            <a:pPr indent="20638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нет традиционных классов</a:t>
            </a:r>
          </a:p>
          <a:p>
            <a:pPr indent="20638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каждый четверг обучение в Высшей школе экономики</a:t>
            </a:r>
          </a:p>
          <a:p>
            <a:pPr indent="20638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проектная и исследовательская работа на факультетах нижегородской Вышки</a:t>
            </a:r>
          </a:p>
          <a:p>
            <a:endParaRPr lang="ru-RU" dirty="0"/>
          </a:p>
        </p:txBody>
      </p:sp>
      <p:pic>
        <p:nvPicPr>
          <p:cNvPr id="12" name="B66E7A19-EF5D-4AD1-840B-C920F9B93DA5" descr="F754A2B9-C513-41C6-B0DA-15C60ECB7621@nno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620688"/>
            <a:ext cx="2156158" cy="144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0" y="6237312"/>
            <a:ext cx="9144000" cy="428628"/>
          </a:xfrm>
          <a:prstGeom prst="rect">
            <a:avLst/>
          </a:prstGeom>
          <a:solidFill>
            <a:srgbClr val="2A65AC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Март , 2016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165304"/>
            <a:ext cx="9144000" cy="428628"/>
          </a:xfrm>
          <a:solidFill>
            <a:srgbClr val="2A65AC"/>
          </a:solidFill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prstClr val="white"/>
                </a:solidFill>
              </a:rPr>
              <a:t>Март, 2016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714348" y="0"/>
            <a:ext cx="7929618" cy="1857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lang="ru-RU" sz="6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2195736" y="548680"/>
            <a:ext cx="4867308" cy="200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lang="ru-RU" sz="75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7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noProof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1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500034" y="928670"/>
            <a:ext cx="7929618" cy="4500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lang="ru-RU" sz="27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7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endParaRPr lang="ru-RU" sz="24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endParaRPr lang="ru-RU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endParaRPr lang="ru-RU" sz="27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214282" y="1214422"/>
            <a:ext cx="8501122" cy="4929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500" b="1" dirty="0" smtClean="0">
                <a:solidFill>
                  <a:srgbClr val="2A65AC"/>
                </a:solidFill>
              </a:rPr>
              <a:t> </a:t>
            </a:r>
            <a:endParaRPr kumimoji="0" lang="ru-RU" sz="2500" i="1" u="none" strike="noStrike" kern="1200" cap="none" spc="0" normalizeH="0" baseline="0" noProof="0" dirty="0" smtClean="0">
              <a:ln>
                <a:noFill/>
              </a:ln>
              <a:solidFill>
                <a:srgbClr val="2A65A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0" y="0"/>
            <a:ext cx="73008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odoni MT" pitchFamily="18" charset="0"/>
              <a:ea typeface="+mj-ea"/>
              <a:cs typeface="+mj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86182" y="3786190"/>
            <a:ext cx="4572000" cy="3194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826834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1C2A55"/>
                </a:solidFill>
              </a:rPr>
              <a:t>Выпускник школы (абитуриент Вуза), </a:t>
            </a:r>
            <a:r>
              <a:rPr lang="ru-RU" sz="2800" dirty="0" smtClean="0">
                <a:solidFill>
                  <a:srgbClr val="1C2A55"/>
                </a:solidFill>
              </a:rPr>
              <a:t>адаптированный к требованиям Вуза, обладает следующими свойствами(компетенциями):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1C2A55"/>
                </a:solidFill>
              </a:rPr>
              <a:t>Самостоятельностью(умением учиться);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1C2A55"/>
                </a:solidFill>
              </a:rPr>
              <a:t>Осознанной ответственностью за свою образовательную траекторию;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1C2A55"/>
                </a:solidFill>
              </a:rPr>
              <a:t>Высокими коммуникативными навыками;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1C2A55"/>
                </a:solidFill>
              </a:rPr>
              <a:t>Высоким уровнем знаний по профильным предметам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907704" y="260648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ЦЕЛЬ СОТРУДНИЧЕСТВА</a:t>
            </a:r>
            <a:endParaRPr lang="ru-RU" sz="2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8" name="Picture 2" descr="C:\Users\Наталья\Desktop\b9ff8de050811fb37670db69644f23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3124" y="4437112"/>
            <a:ext cx="2830876" cy="17618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15082"/>
            <a:ext cx="9144000" cy="428628"/>
          </a:xfrm>
          <a:solidFill>
            <a:srgbClr val="2A65AC"/>
          </a:solidFill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prstClr val="white"/>
                </a:solidFill>
              </a:rPr>
              <a:t>Март, 2016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714348" y="0"/>
            <a:ext cx="7929618" cy="1857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lang="ru-RU" sz="6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2195736" y="548680"/>
            <a:ext cx="4867308" cy="200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lang="ru-RU" sz="75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7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noProof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1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500034" y="928670"/>
            <a:ext cx="7929618" cy="4500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lang="ru-RU" sz="27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7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endParaRPr lang="ru-RU" sz="24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endParaRPr lang="ru-RU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endParaRPr lang="ru-RU" sz="27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214282" y="1214422"/>
            <a:ext cx="8501122" cy="4929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500" b="1" dirty="0" smtClean="0">
                <a:solidFill>
                  <a:srgbClr val="2A65AC"/>
                </a:solidFill>
              </a:rPr>
              <a:t> </a:t>
            </a:r>
            <a:endParaRPr kumimoji="0" lang="ru-RU" sz="2500" i="1" u="none" strike="noStrike" kern="1200" cap="none" spc="0" normalizeH="0" baseline="0" noProof="0" dirty="0" smtClean="0">
              <a:ln>
                <a:noFill/>
              </a:ln>
              <a:solidFill>
                <a:srgbClr val="2A65A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0" y="0"/>
            <a:ext cx="73008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odoni MT" pitchFamily="18" charset="0"/>
              <a:ea typeface="+mj-ea"/>
              <a:cs typeface="+mj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86182" y="3786190"/>
            <a:ext cx="4572000" cy="3194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ru-RU" dirty="0"/>
          </a:p>
        </p:txBody>
      </p:sp>
      <p:graphicFrame>
        <p:nvGraphicFramePr>
          <p:cNvPr id="12" name="Схема 11"/>
          <p:cNvGraphicFramePr/>
          <p:nvPr/>
        </p:nvGraphicFramePr>
        <p:xfrm>
          <a:off x="0" y="692696"/>
          <a:ext cx="914400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763688" y="260648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АСПЕКТЫ ВЗАИМОДЕЙСТВИЯ</a:t>
            </a:r>
            <a:endParaRPr lang="ru-RU" sz="2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7" name="Picture 2" descr="C:\Users\Наталья\Desktop\b9ff8de050811fb37670db69644f239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8826" y="4509120"/>
            <a:ext cx="2715174" cy="16897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15082"/>
            <a:ext cx="9144000" cy="428628"/>
          </a:xfrm>
          <a:solidFill>
            <a:srgbClr val="2A65AC"/>
          </a:solidFill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prstClr val="white"/>
                </a:solidFill>
              </a:rPr>
              <a:t>Март, 2016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714348" y="0"/>
            <a:ext cx="7929618" cy="1857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lang="ru-RU" sz="6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2195736" y="548680"/>
            <a:ext cx="4867308" cy="200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lang="ru-RU" sz="75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7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noProof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1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500034" y="928670"/>
            <a:ext cx="7929618" cy="4500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lang="ru-RU" sz="27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7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endParaRPr lang="ru-RU" sz="24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endParaRPr lang="ru-RU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endParaRPr lang="ru-RU" sz="27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251520" y="980728"/>
            <a:ext cx="8501122" cy="4929222"/>
          </a:xfrm>
          <a:prstGeom prst="rect">
            <a:avLst/>
          </a:prstGeom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500" b="1" dirty="0" smtClean="0">
                <a:solidFill>
                  <a:srgbClr val="2A65AC"/>
                </a:solidFill>
              </a:rPr>
              <a:t> </a:t>
            </a:r>
            <a:endParaRPr kumimoji="0" lang="ru-RU" sz="2500" i="1" u="none" strike="noStrike" kern="1200" cap="none" spc="0" normalizeH="0" baseline="0" noProof="0" dirty="0" smtClean="0">
              <a:ln>
                <a:noFill/>
              </a:ln>
              <a:solidFill>
                <a:srgbClr val="2A65A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0" y="0"/>
            <a:ext cx="73008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odoni MT" pitchFamily="18" charset="0"/>
              <a:ea typeface="+mj-ea"/>
              <a:cs typeface="+mj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86182" y="3786190"/>
            <a:ext cx="4572000" cy="3194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43608" y="908720"/>
            <a:ext cx="6733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+mj-lt"/>
              </a:rPr>
              <a:t>ШКОЛА И ВУЗ: новое измерение</a:t>
            </a:r>
            <a:endParaRPr lang="ru-RU" sz="3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5976" y="260648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SMART-</a:t>
            </a:r>
            <a:r>
              <a:rPr lang="ru-RU" sz="2800" b="1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КЛАССЫ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419872" y="170080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- Отличные впечатления от занятий, особенно понравилась лекция Марины Владимировны Цветковой. Очень здорово, когда занятия проходят в Австрийской библиотеке – дизайн помещения и стеллажи с книгами создают особую атмосферу, располагают к учебе.</a:t>
            </a:r>
            <a:endParaRPr lang="ru-RU" dirty="0"/>
          </a:p>
        </p:txBody>
      </p:sp>
      <p:sp>
        <p:nvSpPr>
          <p:cNvPr id="2050" name="AutoShape 2" descr="http://nnov.hse.ru/data/2013/10/14/1280868468/%D0%AF%D0%BD%D0%B0.JPG"/>
          <p:cNvSpPr>
            <a:spLocks noChangeAspect="1" noChangeArrowheads="1"/>
          </p:cNvSpPr>
          <p:nvPr/>
        </p:nvSpPr>
        <p:spPr bwMode="auto">
          <a:xfrm>
            <a:off x="155575" y="-555625"/>
            <a:ext cx="12287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nnov.hse.ru/data/2013/10/14/1280868468/%D0%AF%D0%BD%D0%B0.JPG"/>
          <p:cNvSpPr>
            <a:spLocks noChangeAspect="1" noChangeArrowheads="1"/>
          </p:cNvSpPr>
          <p:nvPr/>
        </p:nvSpPr>
        <p:spPr bwMode="auto">
          <a:xfrm>
            <a:off x="155575" y="-555625"/>
            <a:ext cx="12287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Наталья\Desktop\Я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44824"/>
            <a:ext cx="1512168" cy="1441835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1547664" y="3429000"/>
            <a:ext cx="2952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err="1" smtClean="0">
                <a:solidFill>
                  <a:prstClr val="black"/>
                </a:solidFill>
              </a:rPr>
              <a:t>Кожакина</a:t>
            </a:r>
            <a:r>
              <a:rPr lang="ru-RU" b="1" dirty="0" smtClean="0">
                <a:solidFill>
                  <a:prstClr val="black"/>
                </a:solidFill>
              </a:rPr>
              <a:t> Яна,</a:t>
            </a:r>
          </a:p>
          <a:p>
            <a:pPr lvl="0"/>
            <a:r>
              <a:rPr lang="ru-RU" b="1" dirty="0" smtClean="0">
                <a:solidFill>
                  <a:prstClr val="black"/>
                </a:solidFill>
              </a:rPr>
              <a:t>выпуск SMART-класса,</a:t>
            </a:r>
          </a:p>
          <a:p>
            <a:pPr lvl="0"/>
            <a:r>
              <a:rPr lang="ru-RU" b="1" dirty="0" smtClean="0">
                <a:solidFill>
                  <a:prstClr val="black"/>
                </a:solidFill>
              </a:rPr>
              <a:t>2015 год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27584" y="42210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- Занятия интересные, немного сложнее, чем в школе, но, думаю, что со временем мы повысим свой уровень, ведь для этого мы и приходим сюда.  </a:t>
            </a:r>
            <a:endParaRPr lang="ru-RU" dirty="0"/>
          </a:p>
        </p:txBody>
      </p:sp>
      <p:pic>
        <p:nvPicPr>
          <p:cNvPr id="2054" name="Picture 6" descr="C:\Users\Наталья\Desktop\Ксюш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933056"/>
            <a:ext cx="1469778" cy="144767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5940152" y="5301208"/>
            <a:ext cx="2699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prstClr val="black"/>
                </a:solidFill>
              </a:rPr>
              <a:t>Захарова Ксения,  </a:t>
            </a:r>
          </a:p>
          <a:p>
            <a:pPr lvl="0"/>
            <a:r>
              <a:rPr lang="ru-RU" b="1" dirty="0" smtClean="0">
                <a:solidFill>
                  <a:prstClr val="black"/>
                </a:solidFill>
              </a:rPr>
              <a:t>Выпуск  SMART-класса,</a:t>
            </a:r>
          </a:p>
          <a:p>
            <a:pPr lvl="0"/>
            <a:r>
              <a:rPr lang="ru-RU" b="1" dirty="0" smtClean="0">
                <a:solidFill>
                  <a:prstClr val="black"/>
                </a:solidFill>
              </a:rPr>
              <a:t>2015 год</a:t>
            </a:r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Презентация программ\fon-11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8933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НИУ ВШЭ – Нижний Новгород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Школа № 24, школа № 62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2016/2017, 2017/2018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уч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г.г.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30" name="Picture 6" descr="C:\Users\Наталья\Desktop\Презентация программ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4664"/>
            <a:ext cx="1495425" cy="1485900"/>
          </a:xfrm>
          <a:prstGeom prst="rect">
            <a:avLst/>
          </a:prstGeom>
          <a:noFill/>
        </p:spPr>
      </p:pic>
      <p:pic>
        <p:nvPicPr>
          <p:cNvPr id="4" name="B66E7A19-EF5D-4AD1-840B-C920F9B93DA5" descr="F754A2B9-C513-41C6-B0DA-15C60ECB7621@nno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836712"/>
            <a:ext cx="35528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902061" y="6309320"/>
            <a:ext cx="62419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nnov.hse.ru | +7 (831)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19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55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17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| </a:t>
            </a:r>
            <a:r>
              <a:rPr lang="en-US" sz="2000" b="1" dirty="0" smtClean="0">
                <a:solidFill>
                  <a:srgbClr val="1C4984"/>
                </a:solidFill>
                <a:hlinkClick r:id="rId5"/>
              </a:rPr>
              <a:t>uonn@hse.ru</a:t>
            </a:r>
            <a:r>
              <a:rPr lang="en-US" sz="2000" b="1" dirty="0" smtClean="0">
                <a:solidFill>
                  <a:srgbClr val="1C4984"/>
                </a:solidFill>
              </a:rPr>
              <a:t> </a:t>
            </a:r>
            <a:endParaRPr lang="ru-RU" sz="2000" b="1" dirty="0">
              <a:solidFill>
                <a:srgbClr val="1C4984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4367</TotalTime>
  <Words>461</Words>
  <Application>Microsoft Office PowerPoint</Application>
  <PresentationFormat>Экран (4:3)</PresentationFormat>
  <Paragraphs>107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1_Тема Office</vt:lpstr>
      <vt:lpstr>Слайд 1</vt:lpstr>
      <vt:lpstr>НИУ ВШЭ – распределенный университет</vt:lpstr>
      <vt:lpstr>Нижегородский кампус НИУ ВШЭ</vt:lpstr>
      <vt:lpstr>Нижегородский кампус НИУ ВШЭ</vt:lpstr>
      <vt:lpstr>Слайд 5</vt:lpstr>
      <vt:lpstr>Март, 2016</vt:lpstr>
      <vt:lpstr>Март, 2016</vt:lpstr>
      <vt:lpstr>Март, 2016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Нижегородский университетский округ школам Нижнего Новгорода</dc:title>
  <dc:creator>Наталья</dc:creator>
  <cp:lastModifiedBy>nserova</cp:lastModifiedBy>
  <cp:revision>270</cp:revision>
  <dcterms:modified xsi:type="dcterms:W3CDTF">2016-03-23T15:00:46Z</dcterms:modified>
</cp:coreProperties>
</file>